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99" r:id="rId2"/>
    <p:sldId id="295" r:id="rId3"/>
    <p:sldId id="297" r:id="rId4"/>
    <p:sldId id="270" r:id="rId5"/>
    <p:sldId id="294" r:id="rId6"/>
    <p:sldId id="271" r:id="rId7"/>
    <p:sldId id="288" r:id="rId8"/>
    <p:sldId id="279" r:id="rId9"/>
    <p:sldId id="273" r:id="rId10"/>
    <p:sldId id="280" r:id="rId11"/>
    <p:sldId id="274" r:id="rId12"/>
    <p:sldId id="275" r:id="rId13"/>
    <p:sldId id="277" r:id="rId14"/>
    <p:sldId id="296" r:id="rId15"/>
    <p:sldId id="289" r:id="rId16"/>
    <p:sldId id="291" r:id="rId17"/>
    <p:sldId id="292" r:id="rId18"/>
    <p:sldId id="285" r:id="rId19"/>
    <p:sldId id="301" r:id="rId20"/>
    <p:sldId id="300" r:id="rId21"/>
    <p:sldId id="27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3" d="100"/>
          <a:sy n="73" d="100"/>
        </p:scale>
        <p:origin x="-1284" y="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E502E-41D9-4C5B-9DA5-DA0E02D47E75}" type="datetimeFigureOut">
              <a:rPr lang="en-US" smtClean="0"/>
              <a:pPr/>
              <a:t>8/24/2016</a:t>
            </a:fld>
            <a:endParaRPr lang="en-Z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D2C80-2ACA-4269-AEEC-80E087877370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E502E-41D9-4C5B-9DA5-DA0E02D47E75}" type="datetimeFigureOut">
              <a:rPr lang="en-US" smtClean="0"/>
              <a:pPr/>
              <a:t>8/24/2016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D2C80-2ACA-4269-AEEC-80E087877370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E502E-41D9-4C5B-9DA5-DA0E02D47E75}" type="datetimeFigureOut">
              <a:rPr lang="en-US" smtClean="0"/>
              <a:pPr/>
              <a:t>8/24/2016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D2C80-2ACA-4269-AEEC-80E087877370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E502E-41D9-4C5B-9DA5-DA0E02D47E75}" type="datetimeFigureOut">
              <a:rPr lang="en-US" smtClean="0"/>
              <a:pPr/>
              <a:t>8/24/2016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D2C80-2ACA-4269-AEEC-80E087877370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E502E-41D9-4C5B-9DA5-DA0E02D47E75}" type="datetimeFigureOut">
              <a:rPr lang="en-US" smtClean="0"/>
              <a:pPr/>
              <a:t>8/24/2016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D2C80-2ACA-4269-AEEC-80E087877370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E502E-41D9-4C5B-9DA5-DA0E02D47E75}" type="datetimeFigureOut">
              <a:rPr lang="en-US" smtClean="0"/>
              <a:pPr/>
              <a:t>8/24/2016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D2C80-2ACA-4269-AEEC-80E087877370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E502E-41D9-4C5B-9DA5-DA0E02D47E75}" type="datetimeFigureOut">
              <a:rPr lang="en-US" smtClean="0"/>
              <a:pPr/>
              <a:t>8/24/2016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D2C80-2ACA-4269-AEEC-80E087877370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E502E-41D9-4C5B-9DA5-DA0E02D47E75}" type="datetimeFigureOut">
              <a:rPr lang="en-US" smtClean="0"/>
              <a:pPr/>
              <a:t>8/24/2016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D2C80-2ACA-4269-AEEC-80E087877370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E502E-41D9-4C5B-9DA5-DA0E02D47E75}" type="datetimeFigureOut">
              <a:rPr lang="en-US" smtClean="0"/>
              <a:pPr/>
              <a:t>8/24/2016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16D2C80-2ACA-4269-AEEC-80E087877370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E502E-41D9-4C5B-9DA5-DA0E02D47E75}" type="datetimeFigureOut">
              <a:rPr lang="en-US" smtClean="0"/>
              <a:pPr/>
              <a:t>8/24/2016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D2C80-2ACA-4269-AEEC-80E087877370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E502E-41D9-4C5B-9DA5-DA0E02D47E75}" type="datetimeFigureOut">
              <a:rPr lang="en-US" smtClean="0"/>
              <a:pPr/>
              <a:t>8/24/2016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D2C80-2ACA-4269-AEEC-80E087877370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0CE502E-41D9-4C5B-9DA5-DA0E02D47E75}" type="datetimeFigureOut">
              <a:rPr lang="en-US" smtClean="0"/>
              <a:pPr/>
              <a:t>8/24/2016</a:t>
            </a:fld>
            <a:endParaRPr lang="en-Z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16D2C80-2ACA-4269-AEEC-80E087877370}" type="slidenum">
              <a:rPr lang="en-ZA" smtClean="0"/>
              <a:pPr/>
              <a:t>‹#›</a:t>
            </a:fld>
            <a:endParaRPr lang="en-Z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052513"/>
            <a:ext cx="7845425" cy="2232025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i="1" dirty="0" smtClean="0">
                <a:latin typeface="Algerian" pitchFamily="82" charset="0"/>
              </a:rPr>
              <a:t>North west  </a:t>
            </a:r>
            <a:br>
              <a:rPr lang="en-US" i="1" dirty="0" smtClean="0">
                <a:latin typeface="Algerian" pitchFamily="82" charset="0"/>
              </a:rPr>
            </a:br>
            <a:r>
              <a:rPr lang="en-US" i="1" dirty="0" err="1" smtClean="0">
                <a:latin typeface="Algerian" pitchFamily="82" charset="0"/>
              </a:rPr>
              <a:t>bojana</a:t>
            </a:r>
            <a:r>
              <a:rPr lang="en-US" i="1" dirty="0" smtClean="0">
                <a:latin typeface="Algerian" pitchFamily="82" charset="0"/>
              </a:rPr>
              <a:t> district</a:t>
            </a:r>
            <a:r>
              <a:rPr lang="en-US" i="1" dirty="0" smtClean="0">
                <a:latin typeface="Algerian" pitchFamily="82" charset="0"/>
              </a:rPr>
              <a:t/>
            </a:r>
            <a:br>
              <a:rPr lang="en-US" i="1" dirty="0" smtClean="0">
                <a:latin typeface="Algerian" pitchFamily="82" charset="0"/>
              </a:rPr>
            </a:b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27088" y="3214688"/>
            <a:ext cx="7632700" cy="2590800"/>
          </a:xfrm>
        </p:spPr>
        <p:txBody>
          <a:bodyPr>
            <a:normAutofit/>
          </a:bodyPr>
          <a:lstStyle/>
          <a:p>
            <a:pPr marR="0"/>
            <a:r>
              <a:rPr lang="en-US" altLang="en-US" i="1" dirty="0" smtClean="0"/>
              <a:t>STRATEGIES FOR THE IMPROVEMENT OF MATHEMATICS IN THE SENIOR PHASE</a:t>
            </a:r>
            <a:endParaRPr lang="en-US" altLang="en-US" i="1" dirty="0" smtClean="0"/>
          </a:p>
        </p:txBody>
      </p:sp>
      <p:pic>
        <p:nvPicPr>
          <p:cNvPr id="922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418138"/>
            <a:ext cx="3924300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811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 smtClean="0"/>
              <a:t>INDEX</a:t>
            </a:r>
            <a:endParaRPr lang="en-Z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ZA" dirty="0" smtClean="0"/>
              <a:t>1. Introduction</a:t>
            </a:r>
            <a:endParaRPr lang="en-ZA" dirty="0" smtClean="0"/>
          </a:p>
          <a:p>
            <a:pPr>
              <a:buNone/>
            </a:pPr>
            <a:r>
              <a:rPr lang="en-ZA" dirty="0" smtClean="0"/>
              <a:t>2. Maths </a:t>
            </a:r>
            <a:r>
              <a:rPr lang="en-ZA" dirty="0" smtClean="0"/>
              <a:t>– Grade 9 performance</a:t>
            </a:r>
          </a:p>
          <a:p>
            <a:pPr>
              <a:buNone/>
            </a:pPr>
            <a:r>
              <a:rPr lang="en-ZA" dirty="0" smtClean="0"/>
              <a:t>3. Challenges </a:t>
            </a:r>
            <a:r>
              <a:rPr lang="en-ZA" dirty="0" smtClean="0"/>
              <a:t>At Under Performing   Schools</a:t>
            </a:r>
          </a:p>
          <a:p>
            <a:pPr>
              <a:buNone/>
            </a:pPr>
            <a:r>
              <a:rPr lang="en-ZA" dirty="0" smtClean="0"/>
              <a:t>4. Interventions</a:t>
            </a:r>
            <a:endParaRPr lang="en-ZA" dirty="0" smtClean="0"/>
          </a:p>
          <a:p>
            <a:pPr>
              <a:buNone/>
            </a:pPr>
            <a:r>
              <a:rPr lang="en-ZA" sz="2800" dirty="0" smtClean="0"/>
              <a:t>5. Progressed </a:t>
            </a:r>
            <a:r>
              <a:rPr lang="en-ZA" sz="2800" dirty="0" smtClean="0"/>
              <a:t>Learners Interventions</a:t>
            </a:r>
          </a:p>
          <a:p>
            <a:pPr>
              <a:buNone/>
            </a:pPr>
            <a:r>
              <a:rPr lang="en-ZA" sz="2800" dirty="0" smtClean="0"/>
              <a:t>6. 1 </a:t>
            </a:r>
            <a:r>
              <a:rPr lang="en-ZA" sz="2800" dirty="0" smtClean="0"/>
              <a:t>+ 4 Intervention Programme</a:t>
            </a:r>
          </a:p>
          <a:p>
            <a:pPr>
              <a:buNone/>
            </a:pPr>
            <a:r>
              <a:rPr lang="en-ZA" dirty="0" smtClean="0"/>
              <a:t>7. LAIP</a:t>
            </a:r>
            <a:endParaRPr lang="en-ZA" dirty="0" smtClean="0"/>
          </a:p>
          <a:p>
            <a:endParaRPr lang="en-Z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 smtClean="0"/>
              <a:t>1.INTRODUCTION</a:t>
            </a:r>
            <a:endParaRPr lang="en-Z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Senior Phase – with special reference to Grade 9 has continuously performed poorly in the last 5 years</a:t>
            </a:r>
          </a:p>
          <a:p>
            <a:r>
              <a:rPr lang="en-ZA" dirty="0" smtClean="0"/>
              <a:t>NPPPR </a:t>
            </a:r>
            <a:r>
              <a:rPr lang="en-ZA" dirty="0" smtClean="0"/>
              <a:t> requires t </a:t>
            </a:r>
            <a:r>
              <a:rPr lang="en-ZA" dirty="0" smtClean="0"/>
              <a:t>learners </a:t>
            </a:r>
            <a:r>
              <a:rPr lang="en-ZA" dirty="0" smtClean="0"/>
              <a:t> </a:t>
            </a:r>
            <a:r>
              <a:rPr lang="en-ZA" dirty="0" smtClean="0"/>
              <a:t>to perform at 40% in </a:t>
            </a:r>
            <a:r>
              <a:rPr lang="en-ZA" dirty="0" smtClean="0"/>
              <a:t>Maths in the Senior Phase</a:t>
            </a:r>
            <a:endParaRPr lang="en-ZA" dirty="0" smtClean="0"/>
          </a:p>
          <a:p>
            <a:r>
              <a:rPr lang="en-ZA" dirty="0" smtClean="0"/>
              <a:t>Learners in the senior phase are at the peak of their physiological and anatomical </a:t>
            </a:r>
            <a:r>
              <a:rPr lang="en-ZA" dirty="0" smtClean="0"/>
              <a:t>development and that affect their performance </a:t>
            </a:r>
            <a:r>
              <a:rPr lang="en-ZA" dirty="0" err="1" smtClean="0"/>
              <a:t>adversly</a:t>
            </a:r>
            <a:endParaRPr lang="en-ZA" dirty="0" smtClean="0"/>
          </a:p>
          <a:p>
            <a:r>
              <a:rPr lang="en-ZA" dirty="0" smtClean="0"/>
              <a:t>Hence rigorous interventions are needed in this phase to improve performance and lay proper foundation for the FET phase</a:t>
            </a:r>
          </a:p>
          <a:p>
            <a:endParaRPr lang="en-Z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pPr algn="ctr"/>
            <a:r>
              <a:rPr lang="en-ZA" sz="4000" dirty="0" smtClean="0"/>
              <a:t>2.MATHS </a:t>
            </a:r>
            <a:r>
              <a:rPr lang="en-ZA" sz="4000" dirty="0" smtClean="0"/>
              <a:t>– GRADE 9 </a:t>
            </a:r>
            <a:r>
              <a:rPr lang="en-ZA" sz="4000" dirty="0" smtClean="0"/>
              <a:t>PERFORMANCE</a:t>
            </a:r>
            <a:endParaRPr lang="en-ZA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42841" y="1196752"/>
          <a:ext cx="8786876" cy="3972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600"/>
                <a:gridCol w="999105"/>
                <a:gridCol w="857256"/>
                <a:gridCol w="1000132"/>
                <a:gridCol w="928694"/>
                <a:gridCol w="1000132"/>
                <a:gridCol w="928694"/>
                <a:gridCol w="1000132"/>
                <a:gridCol w="1000131"/>
              </a:tblGrid>
              <a:tr h="867742"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AREA OFFICE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NUMBER WROTE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NUMBPASSED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TERM 2</a:t>
                      </a:r>
                    </a:p>
                    <a:p>
                      <a:r>
                        <a:rPr lang="en-ZA" sz="1600" dirty="0" smtClean="0"/>
                        <a:t>%</a:t>
                      </a:r>
                      <a:r>
                        <a:rPr lang="en-ZA" sz="1600" baseline="0" dirty="0" smtClean="0"/>
                        <a:t> PASS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TERM 2</a:t>
                      </a:r>
                    </a:p>
                    <a:p>
                      <a:r>
                        <a:rPr lang="en-ZA" sz="1600" dirty="0" smtClean="0"/>
                        <a:t>AVE </a:t>
                      </a:r>
                      <a:r>
                        <a:rPr lang="en-ZA" sz="1600" dirty="0" smtClean="0"/>
                        <a:t>%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TERM 1 % PASS</a:t>
                      </a:r>
                    </a:p>
                    <a:p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TERM 1 </a:t>
                      </a:r>
                      <a:r>
                        <a:rPr lang="en-ZA" sz="1600" dirty="0" smtClean="0"/>
                        <a:t>AVE%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2016 TARGET% PASS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AVERAGE</a:t>
                      </a:r>
                      <a:endParaRPr lang="en-Z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RTB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5540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2222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40.11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40.2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>
                          <a:solidFill>
                            <a:schemeClr val="tx1"/>
                          </a:solidFill>
                        </a:rPr>
                        <a:t>42.3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44.3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55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42.2</a:t>
                      </a:r>
                      <a:endParaRPr lang="en-Z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sz="1600" dirty="0" err="1" smtClean="0"/>
                        <a:t>Madibeng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2791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1507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53.5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42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55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46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60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44</a:t>
                      </a:r>
                      <a:endParaRPr lang="en-ZA" sz="1600" dirty="0"/>
                    </a:p>
                  </a:txBody>
                  <a:tcPr/>
                </a:tc>
              </a:tr>
              <a:tr h="537006"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M K</a:t>
                      </a:r>
                      <a:r>
                        <a:rPr lang="en-ZA" sz="1600" baseline="0" dirty="0" smtClean="0"/>
                        <a:t> East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697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259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37,5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41,3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27.3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32,9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55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42,1</a:t>
                      </a:r>
                      <a:endParaRPr lang="en-ZA" sz="1600" dirty="0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M K</a:t>
                      </a:r>
                      <a:r>
                        <a:rPr lang="en-ZA" sz="1600" baseline="0" dirty="0" smtClean="0"/>
                        <a:t> West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>
                          <a:solidFill>
                            <a:schemeClr val="tx1"/>
                          </a:solidFill>
                        </a:rPr>
                        <a:t>951</a:t>
                      </a:r>
                      <a:endParaRPr lang="en-ZA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370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38.9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36.2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30,2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41.8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65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39</a:t>
                      </a:r>
                      <a:endParaRPr lang="en-Z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Letlhabile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1852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910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49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40.6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32.4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32.3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60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36.5</a:t>
                      </a:r>
                      <a:endParaRPr lang="en-ZA" sz="1600" dirty="0"/>
                    </a:p>
                  </a:txBody>
                  <a:tcPr/>
                </a:tc>
              </a:tr>
              <a:tr h="508402">
                <a:tc>
                  <a:txBody>
                    <a:bodyPr/>
                    <a:lstStyle/>
                    <a:p>
                      <a:r>
                        <a:rPr lang="en-ZA" sz="1600" dirty="0" err="1" smtClean="0"/>
                        <a:t>Moretele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2800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1134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40.5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43.7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32.8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31.8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50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37.6</a:t>
                      </a:r>
                      <a:endParaRPr lang="en-Z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District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14631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6402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43.4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40.7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36.5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38.2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40.4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Autofit/>
          </a:bodyPr>
          <a:lstStyle/>
          <a:p>
            <a:r>
              <a:rPr lang="en-ZA" sz="2800" b="1" dirty="0" smtClean="0"/>
              <a:t>3. CHALLENGES </a:t>
            </a:r>
            <a:r>
              <a:rPr lang="en-ZA" sz="2800" b="1" dirty="0" smtClean="0"/>
              <a:t>AT UNDER PERFORMING   SCHOOLS</a:t>
            </a:r>
            <a:endParaRPr lang="en-ZA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81328"/>
            <a:ext cx="8568952" cy="4972008"/>
          </a:xfrm>
        </p:spPr>
        <p:txBody>
          <a:bodyPr>
            <a:normAutofit/>
          </a:bodyPr>
          <a:lstStyle/>
          <a:p>
            <a:r>
              <a:rPr lang="en-ZA" sz="2800" dirty="0" smtClean="0"/>
              <a:t>It has been realised that  in  most under performing </a:t>
            </a:r>
            <a:r>
              <a:rPr lang="en-ZA" sz="2800" dirty="0" smtClean="0"/>
              <a:t>schools amongst others:</a:t>
            </a:r>
            <a:endParaRPr lang="en-ZA" sz="2800" dirty="0" smtClean="0"/>
          </a:p>
          <a:p>
            <a:pPr>
              <a:buFont typeface="Wingdings" pitchFamily="2" charset="2"/>
              <a:buChar char="ü"/>
            </a:pPr>
            <a:r>
              <a:rPr lang="en-ZA" sz="2800" dirty="0" smtClean="0"/>
              <a:t>Teaching is horizontal and shallow in most topics.</a:t>
            </a:r>
          </a:p>
          <a:p>
            <a:pPr>
              <a:buFont typeface="Wingdings" pitchFamily="2" charset="2"/>
              <a:buChar char="ü"/>
            </a:pPr>
            <a:r>
              <a:rPr lang="en-ZA" sz="2800" dirty="0" smtClean="0"/>
              <a:t>Some topics are not taught because of content gaps on the side of educators.</a:t>
            </a:r>
          </a:p>
          <a:p>
            <a:pPr>
              <a:buFont typeface="Wingdings" pitchFamily="2" charset="2"/>
              <a:buChar char="ü"/>
            </a:pPr>
            <a:r>
              <a:rPr lang="en-ZA" sz="2800" dirty="0" smtClean="0"/>
              <a:t>Content coverage is a challenge every term because learners sit for quarterly formal assessment before the completion of ATPs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97600"/>
            <a:ext cx="1485900" cy="66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en-ZA" dirty="0" smtClean="0"/>
              <a:t>4.INTERVENTIONS</a:t>
            </a:r>
            <a:endParaRPr lang="en-Z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54824289"/>
              </p:ext>
            </p:extLst>
          </p:nvPr>
        </p:nvGraphicFramePr>
        <p:xfrm>
          <a:off x="179512" y="897593"/>
          <a:ext cx="8856985" cy="52677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  <a:gridCol w="1543154"/>
                <a:gridCol w="1693861"/>
                <a:gridCol w="1270395"/>
                <a:gridCol w="2117327"/>
              </a:tblGrid>
              <a:tr h="536866"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PLANNED</a:t>
                      </a:r>
                      <a:r>
                        <a:rPr lang="en-ZA" sz="1600" baseline="0" dirty="0" smtClean="0"/>
                        <a:t> ACTIVITIES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TIME FRAME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PROGRESS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CHALLENGES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REMEDIAL ACTIONS</a:t>
                      </a:r>
                      <a:endParaRPr lang="en-ZA" sz="1600" dirty="0"/>
                    </a:p>
                  </a:txBody>
                  <a:tcPr/>
                </a:tc>
              </a:tr>
              <a:tr h="1864904">
                <a:tc>
                  <a:txBody>
                    <a:bodyPr/>
                    <a:lstStyle/>
                    <a:p>
                      <a:r>
                        <a:rPr lang="en-ZA" dirty="0" smtClean="0"/>
                        <a:t>Signing</a:t>
                      </a:r>
                      <a:r>
                        <a:rPr lang="en-ZA" baseline="0" dirty="0" smtClean="0"/>
                        <a:t> of </a:t>
                      </a:r>
                      <a:r>
                        <a:rPr lang="en-ZA" baseline="0" dirty="0" smtClean="0"/>
                        <a:t>pledges </a:t>
                      </a:r>
                      <a:r>
                        <a:rPr lang="en-ZA" baseline="0" dirty="0" smtClean="0"/>
                        <a:t>by </a:t>
                      </a:r>
                      <a:r>
                        <a:rPr lang="en-ZA" baseline="0" dirty="0" smtClean="0"/>
                        <a:t>grade 9 learners and parents to enhance commitment to the improvement of Maths performance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February</a:t>
                      </a:r>
                      <a:r>
                        <a:rPr lang="en-ZA" baseline="0" dirty="0" smtClean="0"/>
                        <a:t> 2016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Circulars </a:t>
                      </a:r>
                      <a:r>
                        <a:rPr lang="en-ZA" dirty="0" smtClean="0"/>
                        <a:t>were </a:t>
                      </a:r>
                      <a:r>
                        <a:rPr lang="en-ZA" dirty="0" smtClean="0"/>
                        <a:t>sent to schools to ensure that </a:t>
                      </a:r>
                      <a:r>
                        <a:rPr lang="en-ZA" dirty="0" smtClean="0"/>
                        <a:t> pledges were signed </a:t>
                      </a:r>
                      <a:r>
                        <a:rPr lang="en-ZA" baseline="0" dirty="0" smtClean="0"/>
                        <a:t>by April 2016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Not</a:t>
                      </a:r>
                      <a:r>
                        <a:rPr lang="en-ZA" baseline="0" dirty="0" smtClean="0"/>
                        <a:t> all schools were able to do the activity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Principals </a:t>
                      </a:r>
                      <a:r>
                        <a:rPr lang="en-ZA" baseline="0" dirty="0" smtClean="0"/>
                        <a:t> to ensure that the activity is done  and collaboration with EMGD and QLTC structures</a:t>
                      </a:r>
                      <a:endParaRPr lang="en-ZA" dirty="0"/>
                    </a:p>
                  </a:txBody>
                  <a:tcPr/>
                </a:tc>
              </a:tr>
              <a:tr h="2676911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ZA" baseline="0" dirty="0" smtClean="0"/>
                        <a:t>Item analysis to identify gaps – after each task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ZA" baseline="0" dirty="0" smtClean="0"/>
                        <a:t>Continuation of reference to Diagnostic report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Jan </a:t>
                      </a:r>
                      <a:r>
                        <a:rPr lang="en-ZA" dirty="0" smtClean="0"/>
                        <a:t>– Dec</a:t>
                      </a:r>
                      <a:r>
                        <a:rPr lang="en-ZA" baseline="0" dirty="0" smtClean="0"/>
                        <a:t> 2016</a:t>
                      </a:r>
                      <a:endParaRPr lang="en-ZA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Schools</a:t>
                      </a:r>
                      <a:r>
                        <a:rPr lang="en-ZA" baseline="0" dirty="0" smtClean="0"/>
                        <a:t> are beginning to analyse the results meaningfully</a:t>
                      </a:r>
                      <a:endParaRPr lang="en-ZA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Not all schools are implementing</a:t>
                      </a:r>
                      <a:endParaRPr lang="en-ZA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baseline="0" dirty="0" smtClean="0"/>
                        <a:t>Training teachers on how to do item analysis and strengthening monitoring</a:t>
                      </a:r>
                      <a:endParaRPr lang="en-ZA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194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ZA" dirty="0" smtClean="0"/>
              <a:t>INTERVENTIONS CONT…..</a:t>
            </a:r>
            <a:endParaRPr lang="en-Z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64456864"/>
              </p:ext>
            </p:extLst>
          </p:nvPr>
        </p:nvGraphicFramePr>
        <p:xfrm>
          <a:off x="179512" y="1124744"/>
          <a:ext cx="8712968" cy="2808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3075"/>
                <a:gridCol w="1411087"/>
                <a:gridCol w="1693305"/>
                <a:gridCol w="1517309"/>
                <a:gridCol w="1728192"/>
              </a:tblGrid>
              <a:tr h="796438"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PLANNED</a:t>
                      </a:r>
                      <a:r>
                        <a:rPr lang="en-ZA" sz="1600" baseline="0" dirty="0" smtClean="0"/>
                        <a:t> ACTIVITIES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TIME FRAME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PROGRESS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CHALLENGES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REMEDIAL ACTIONS</a:t>
                      </a:r>
                      <a:endParaRPr lang="en-ZA" sz="1600" dirty="0"/>
                    </a:p>
                  </a:txBody>
                  <a:tcPr/>
                </a:tc>
              </a:tr>
              <a:tr h="1329838">
                <a:tc>
                  <a:txBody>
                    <a:bodyPr/>
                    <a:lstStyle/>
                    <a:p>
                      <a:r>
                        <a:rPr lang="en-ZA" baseline="0" dirty="0" smtClean="0"/>
                        <a:t>Utilization of  NECT: National Education Collaboration Trust strategies  to support none Fresh start schools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April</a:t>
                      </a:r>
                      <a:r>
                        <a:rPr lang="en-ZA" baseline="0" dirty="0" smtClean="0"/>
                        <a:t> – Nov 2016</a:t>
                      </a:r>
                      <a:endParaRPr lang="en-ZA" dirty="0" smtClean="0"/>
                    </a:p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Change agents </a:t>
                      </a:r>
                      <a:r>
                        <a:rPr lang="en-ZA" dirty="0" smtClean="0"/>
                        <a:t> and subject advisors visiting </a:t>
                      </a:r>
                      <a:r>
                        <a:rPr lang="en-ZA" dirty="0" smtClean="0"/>
                        <a:t>schools</a:t>
                      </a:r>
                      <a:r>
                        <a:rPr lang="en-ZA" baseline="0" dirty="0" smtClean="0"/>
                        <a:t> </a:t>
                      </a:r>
                      <a:r>
                        <a:rPr lang="en-ZA" baseline="0" dirty="0" smtClean="0"/>
                        <a:t>together to support teachers 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Availability</a:t>
                      </a:r>
                      <a:r>
                        <a:rPr lang="en-ZA" baseline="0" dirty="0" smtClean="0"/>
                        <a:t> of </a:t>
                      </a:r>
                      <a:r>
                        <a:rPr lang="en-ZA" dirty="0" smtClean="0"/>
                        <a:t> </a:t>
                      </a:r>
                      <a:r>
                        <a:rPr lang="en-ZA" dirty="0" smtClean="0"/>
                        <a:t>hard copies for training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Infuse NECT into AO plans for teachers to use planner and tracker</a:t>
                      </a:r>
                      <a:endParaRPr lang="en-Z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97600"/>
            <a:ext cx="1485900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1395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274638"/>
            <a:ext cx="8429652" cy="994122"/>
          </a:xfrm>
        </p:spPr>
        <p:txBody>
          <a:bodyPr>
            <a:normAutofit/>
          </a:bodyPr>
          <a:lstStyle/>
          <a:p>
            <a:r>
              <a:rPr lang="en-ZA" sz="3200" dirty="0" smtClean="0"/>
              <a:t>INTERVENTIONS CONT…..</a:t>
            </a:r>
            <a:endParaRPr lang="en-ZA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59026" y="1412776"/>
          <a:ext cx="8784974" cy="4662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1320"/>
                <a:gridCol w="1623019"/>
                <a:gridCol w="1693585"/>
                <a:gridCol w="1536771"/>
                <a:gridCol w="1020406"/>
                <a:gridCol w="1499873"/>
              </a:tblGrid>
              <a:tr h="573098"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PLANNED</a:t>
                      </a:r>
                      <a:r>
                        <a:rPr lang="en-ZA" sz="1600" baseline="0" dirty="0" smtClean="0"/>
                        <a:t> ACTIVITIES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TIME FRAME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PROGRESS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CHALLENGES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REMEDIAL ACTIONS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TIME FRAME</a:t>
                      </a:r>
                      <a:endParaRPr lang="en-ZA" sz="1600" dirty="0"/>
                    </a:p>
                  </a:txBody>
                  <a:tcPr/>
                </a:tc>
              </a:tr>
              <a:tr h="1206007">
                <a:tc>
                  <a:txBody>
                    <a:bodyPr/>
                    <a:lstStyle/>
                    <a:p>
                      <a:r>
                        <a:rPr lang="en-ZA" dirty="0" smtClean="0"/>
                        <a:t>Mental</a:t>
                      </a:r>
                      <a:r>
                        <a:rPr lang="en-ZA" baseline="0" dirty="0" smtClean="0"/>
                        <a:t> Maths Speed test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Every Friday</a:t>
                      </a:r>
                      <a:r>
                        <a:rPr lang="en-ZA" baseline="0" dirty="0" smtClean="0"/>
                        <a:t> </a:t>
                      </a:r>
                      <a:r>
                        <a:rPr lang="en-ZA" baseline="0" dirty="0" smtClean="0"/>
                        <a:t>from</a:t>
                      </a:r>
                    </a:p>
                    <a:p>
                      <a:r>
                        <a:rPr lang="en-ZA" baseline="0" dirty="0" smtClean="0"/>
                        <a:t> Jan – Nov 2016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Implementation as</a:t>
                      </a:r>
                      <a:r>
                        <a:rPr lang="en-ZA" baseline="0" dirty="0" smtClean="0"/>
                        <a:t> planned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Not all schools are implementing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Strengthening monitoring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During school visits</a:t>
                      </a:r>
                      <a:endParaRPr lang="en-ZA" dirty="0"/>
                    </a:p>
                  </a:txBody>
                  <a:tcPr/>
                </a:tc>
              </a:tr>
              <a:tr h="1201256">
                <a:tc>
                  <a:txBody>
                    <a:bodyPr/>
                    <a:lstStyle/>
                    <a:p>
                      <a:r>
                        <a:rPr lang="en-ZA" dirty="0" smtClean="0"/>
                        <a:t>Weekly</a:t>
                      </a:r>
                      <a:r>
                        <a:rPr lang="en-ZA" baseline="0" dirty="0" smtClean="0"/>
                        <a:t> test / topic test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Jan – Nov 2016</a:t>
                      </a:r>
                    </a:p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Implementation as</a:t>
                      </a:r>
                      <a:r>
                        <a:rPr lang="en-ZA" baseline="0" dirty="0" smtClean="0"/>
                        <a:t> planned</a:t>
                      </a:r>
                      <a:endParaRPr lang="en-ZA" dirty="0" smtClean="0"/>
                    </a:p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Not all schools are implementing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Strengthening monitoring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During school visits</a:t>
                      </a:r>
                      <a:endParaRPr lang="en-ZA" dirty="0"/>
                    </a:p>
                  </a:txBody>
                  <a:tcPr/>
                </a:tc>
              </a:tr>
              <a:tr h="904892">
                <a:tc>
                  <a:txBody>
                    <a:bodyPr/>
                    <a:lstStyle/>
                    <a:p>
                      <a:r>
                        <a:rPr lang="en-ZA" dirty="0" smtClean="0"/>
                        <a:t>Effective use of workbooks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Jan – Nov 2016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Implementation as</a:t>
                      </a:r>
                      <a:r>
                        <a:rPr lang="en-ZA" baseline="0" dirty="0" smtClean="0"/>
                        <a:t> planned</a:t>
                      </a:r>
                      <a:endParaRPr lang="en-ZA" dirty="0" smtClean="0"/>
                    </a:p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Shortages of workbooks 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Strengthening monitoring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During school visits</a:t>
                      </a:r>
                      <a:endParaRPr lang="en-Z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97600"/>
            <a:ext cx="1485900" cy="66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/>
          <a:lstStyle/>
          <a:p>
            <a:r>
              <a:rPr lang="en-ZA" dirty="0" smtClean="0"/>
              <a:t>INTERVENTIONS CONT…….</a:t>
            </a:r>
            <a:endParaRPr lang="en-Z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563151451"/>
              </p:ext>
            </p:extLst>
          </p:nvPr>
        </p:nvGraphicFramePr>
        <p:xfrm>
          <a:off x="251520" y="1481138"/>
          <a:ext cx="8640960" cy="46841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5739"/>
                <a:gridCol w="1204543"/>
                <a:gridCol w="1857388"/>
                <a:gridCol w="1428760"/>
                <a:gridCol w="1357322"/>
                <a:gridCol w="1177208"/>
              </a:tblGrid>
              <a:tr h="658106">
                <a:tc>
                  <a:txBody>
                    <a:bodyPr/>
                    <a:lstStyle/>
                    <a:p>
                      <a:r>
                        <a:rPr lang="en-ZA" sz="1400" dirty="0" smtClean="0"/>
                        <a:t>PLANNED</a:t>
                      </a:r>
                      <a:r>
                        <a:rPr lang="en-ZA" sz="1400" baseline="0" dirty="0" smtClean="0"/>
                        <a:t> ACTIVITIES</a:t>
                      </a:r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400" dirty="0" smtClean="0"/>
                        <a:t>TIME FRAME</a:t>
                      </a:r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400" dirty="0" smtClean="0"/>
                        <a:t>PROGRESS</a:t>
                      </a:r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400" dirty="0" smtClean="0"/>
                        <a:t>CHALLENGES</a:t>
                      </a:r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400" dirty="0" smtClean="0"/>
                        <a:t>REMEDIAL ACTIONS</a:t>
                      </a:r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400" dirty="0" smtClean="0"/>
                        <a:t>TIME FRAME</a:t>
                      </a:r>
                      <a:endParaRPr lang="en-ZA" sz="1400" dirty="0"/>
                    </a:p>
                  </a:txBody>
                  <a:tcPr/>
                </a:tc>
              </a:tr>
              <a:tr h="1742045">
                <a:tc>
                  <a:txBody>
                    <a:bodyPr/>
                    <a:lstStyle/>
                    <a:p>
                      <a:r>
                        <a:rPr lang="en-ZA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Showing teachers  </a:t>
                      </a:r>
                      <a:r>
                        <a:rPr lang="en-ZA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how to develop a good problem –solving question</a:t>
                      </a:r>
                      <a:endParaRPr lang="en-Z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Jan to Nov 2016</a:t>
                      </a:r>
                      <a:endParaRPr lang="en-Z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Shown</a:t>
                      </a:r>
                      <a:r>
                        <a:rPr lang="en-ZA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how to set questions using different cognitive levels during school visits</a:t>
                      </a:r>
                      <a:endParaRPr lang="en-Z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Inability to develop quality problem-solving questions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Z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Conduct workshop</a:t>
                      </a:r>
                    </a:p>
                    <a:p>
                      <a:r>
                        <a:rPr lang="en-Z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Incorporating the </a:t>
                      </a:r>
                      <a:r>
                        <a:rPr lang="en-ZA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Japanese International Cooperation Agencies (JICA) </a:t>
                      </a:r>
                      <a:r>
                        <a:rPr lang="en-Z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programme</a:t>
                      </a:r>
                      <a:r>
                        <a:rPr lang="en-ZA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Z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en-Z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 hours in one day</a:t>
                      </a:r>
                      <a:endParaRPr lang="en-Z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2284015">
                <a:tc>
                  <a:txBody>
                    <a:bodyPr/>
                    <a:lstStyle/>
                    <a:p>
                      <a:r>
                        <a:rPr lang="en-ZA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Guiding teachers on </a:t>
                      </a:r>
                      <a:r>
                        <a:rPr lang="en-ZA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how to develop </a:t>
                      </a:r>
                      <a:r>
                        <a:rPr lang="en-Z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love of Maths by contextualising</a:t>
                      </a:r>
                      <a:r>
                        <a:rPr lang="en-ZA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ZA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lessons( real life situation)</a:t>
                      </a:r>
                      <a:endParaRPr lang="en-Z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Jan</a:t>
                      </a:r>
                      <a:r>
                        <a:rPr lang="en-ZA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to Nov</a:t>
                      </a:r>
                      <a:r>
                        <a:rPr lang="en-Z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Challenge teacher to identify everyday things/situations within their environment  to link with current lesson</a:t>
                      </a:r>
                      <a:endParaRPr lang="en-Z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Teachers </a:t>
                      </a:r>
                      <a:r>
                        <a:rPr lang="en-Z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still</a:t>
                      </a:r>
                      <a:r>
                        <a:rPr lang="en-ZA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struggling </a:t>
                      </a:r>
                      <a:r>
                        <a:rPr lang="en-ZA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to use real-life situations to teach </a:t>
                      </a:r>
                      <a:r>
                        <a:rPr lang="en-ZA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Mathematics</a:t>
                      </a:r>
                      <a:endParaRPr lang="en-Z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ZA" sz="12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97600"/>
            <a:ext cx="1485900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2729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ZA" dirty="0" smtClean="0"/>
              <a:t>INTERVENTIONS CONT…..</a:t>
            </a:r>
            <a:endParaRPr lang="en-Z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" y="980728"/>
          <a:ext cx="8964487" cy="5688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1919"/>
                <a:gridCol w="1080120"/>
                <a:gridCol w="1368153"/>
                <a:gridCol w="1296144"/>
                <a:gridCol w="1368151"/>
              </a:tblGrid>
              <a:tr h="1030283"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PLANNED</a:t>
                      </a:r>
                      <a:r>
                        <a:rPr lang="en-ZA" sz="1600" baseline="0" dirty="0" smtClean="0"/>
                        <a:t> ACTIVITIES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TIME FRAME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PROGRESS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CHALLENGES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REMEDIAL ACTIONS</a:t>
                      </a:r>
                      <a:endParaRPr lang="en-ZA" sz="1600" dirty="0"/>
                    </a:p>
                  </a:txBody>
                  <a:tcPr/>
                </a:tc>
              </a:tr>
              <a:tr h="4658349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800" dirty="0" smtClean="0">
                          <a:latin typeface="+mn-lt"/>
                          <a:ea typeface="Calibri"/>
                          <a:cs typeface="Times New Roman"/>
                        </a:rPr>
                        <a:t>The teaching of word problems should emphasize :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800" b="1" dirty="0" smtClean="0">
                          <a:latin typeface="+mn-lt"/>
                          <a:ea typeface="Calibri"/>
                          <a:cs typeface="Times New Roman"/>
                        </a:rPr>
                        <a:t>Reading with comprehension </a:t>
                      </a:r>
                      <a:r>
                        <a:rPr lang="en-US" sz="1800" dirty="0" smtClean="0">
                          <a:latin typeface="+mn-lt"/>
                          <a:ea typeface="Calibri"/>
                          <a:cs typeface="Times New Roman"/>
                        </a:rPr>
                        <a:t>by underlining  and explaining keywords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800" b="1" dirty="0" smtClean="0">
                          <a:latin typeface="+mn-lt"/>
                          <a:ea typeface="Calibri"/>
                          <a:cs typeface="Times New Roman"/>
                        </a:rPr>
                        <a:t>Translating key phrases </a:t>
                      </a:r>
                      <a:r>
                        <a:rPr lang="en-US" sz="1800" dirty="0" smtClean="0">
                          <a:latin typeface="+mn-lt"/>
                          <a:ea typeface="Calibri"/>
                          <a:cs typeface="Times New Roman"/>
                        </a:rPr>
                        <a:t>from English into Mathematical sentences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800" b="1" dirty="0" smtClean="0">
                          <a:latin typeface="+mn-lt"/>
                          <a:ea typeface="Calibri"/>
                          <a:cs typeface="Times New Roman"/>
                        </a:rPr>
                        <a:t>Identifying appropriate operations</a:t>
                      </a:r>
                      <a:r>
                        <a:rPr lang="en-US" sz="1800" dirty="0" smtClean="0">
                          <a:latin typeface="+mn-lt"/>
                          <a:ea typeface="Calibri"/>
                          <a:cs typeface="Times New Roman"/>
                        </a:rPr>
                        <a:t> in </a:t>
                      </a:r>
                      <a:r>
                        <a:rPr lang="en-US" sz="1800" dirty="0" smtClean="0">
                          <a:latin typeface="+mn-lt"/>
                          <a:ea typeface="Calibri"/>
                          <a:cs typeface="Times New Roman"/>
                        </a:rPr>
                        <a:t>Mathematical </a:t>
                      </a:r>
                      <a:r>
                        <a:rPr lang="en-US" sz="1800" dirty="0" smtClean="0">
                          <a:latin typeface="+mn-lt"/>
                          <a:ea typeface="Calibri"/>
                          <a:cs typeface="Times New Roman"/>
                        </a:rPr>
                        <a:t>expressions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en-US" sz="1800" b="1" dirty="0" smtClean="0">
                          <a:latin typeface="+mn-lt"/>
                          <a:ea typeface="Calibri"/>
                          <a:cs typeface="Times New Roman"/>
                        </a:rPr>
                        <a:t>Explaining  and justifying the process and the produc</a:t>
                      </a:r>
                      <a:r>
                        <a:rPr lang="en-US" sz="1800" dirty="0" smtClean="0">
                          <a:latin typeface="+mn-lt"/>
                          <a:ea typeface="Calibri"/>
                          <a:cs typeface="Times New Roman"/>
                        </a:rPr>
                        <a:t>t in calculations</a:t>
                      </a:r>
                      <a:endParaRPr lang="en-US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>
                          <a:latin typeface="+mn-lt"/>
                        </a:rPr>
                        <a:t>Jan</a:t>
                      </a:r>
                      <a:r>
                        <a:rPr lang="en-ZA" baseline="0" dirty="0" smtClean="0">
                          <a:latin typeface="+mn-lt"/>
                        </a:rPr>
                        <a:t> – Nov 2016</a:t>
                      </a:r>
                      <a:endParaRPr lang="en-ZA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>
                          <a:latin typeface="+mn-lt"/>
                        </a:rPr>
                        <a:t>Learners have </a:t>
                      </a:r>
                      <a:r>
                        <a:rPr lang="en-ZA" dirty="0" smtClean="0">
                          <a:latin typeface="+mn-lt"/>
                        </a:rPr>
                        <a:t> shown improvement</a:t>
                      </a:r>
                      <a:r>
                        <a:rPr lang="en-ZA" baseline="0" dirty="0" smtClean="0">
                          <a:latin typeface="+mn-lt"/>
                        </a:rPr>
                        <a:t> </a:t>
                      </a:r>
                      <a:r>
                        <a:rPr lang="en-ZA" dirty="0" smtClean="0">
                          <a:latin typeface="+mn-lt"/>
                        </a:rPr>
                        <a:t>in </a:t>
                      </a:r>
                      <a:r>
                        <a:rPr lang="en-ZA" dirty="0" smtClean="0">
                          <a:latin typeface="+mn-lt"/>
                        </a:rPr>
                        <a:t>tackling most </a:t>
                      </a:r>
                      <a:r>
                        <a:rPr lang="en-ZA" dirty="0" smtClean="0">
                          <a:latin typeface="+mn-lt"/>
                        </a:rPr>
                        <a:t>Maths </a:t>
                      </a:r>
                      <a:r>
                        <a:rPr lang="en-ZA" dirty="0" smtClean="0">
                          <a:latin typeface="+mn-lt"/>
                        </a:rPr>
                        <a:t>problems</a:t>
                      </a:r>
                      <a:endParaRPr lang="en-ZA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>
                          <a:latin typeface="+mn-lt"/>
                        </a:rPr>
                        <a:t>Problem </a:t>
                      </a:r>
                      <a:r>
                        <a:rPr lang="en-ZA" dirty="0" smtClean="0">
                          <a:latin typeface="+mn-lt"/>
                        </a:rPr>
                        <a:t>solving in the workbooks is seldom handled </a:t>
                      </a:r>
                      <a:r>
                        <a:rPr lang="en-ZA" dirty="0" smtClean="0">
                          <a:latin typeface="+mn-lt"/>
                        </a:rPr>
                        <a:t>during</a:t>
                      </a:r>
                      <a:r>
                        <a:rPr lang="en-ZA" baseline="0" dirty="0" smtClean="0">
                          <a:latin typeface="+mn-lt"/>
                        </a:rPr>
                        <a:t> lessons</a:t>
                      </a:r>
                      <a:endParaRPr lang="en-ZA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>
                          <a:latin typeface="+mn-lt"/>
                        </a:rPr>
                        <a:t>Intensive use of workbooks</a:t>
                      </a:r>
                      <a:r>
                        <a:rPr lang="en-ZA" baseline="0" dirty="0" smtClean="0">
                          <a:latin typeface="+mn-lt"/>
                        </a:rPr>
                        <a:t> and  JICA material.</a:t>
                      </a:r>
                      <a:endParaRPr lang="en-ZA" dirty="0" smtClean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ZA" dirty="0" smtClean="0"/>
              <a:t>INTERVENTIONS CONT……</a:t>
            </a:r>
            <a:endParaRPr lang="en-Z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01788884"/>
              </p:ext>
            </p:extLst>
          </p:nvPr>
        </p:nvGraphicFramePr>
        <p:xfrm>
          <a:off x="179513" y="1052736"/>
          <a:ext cx="8712968" cy="5103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2161"/>
                <a:gridCol w="1452161"/>
                <a:gridCol w="1452161"/>
                <a:gridCol w="1982173"/>
                <a:gridCol w="1219799"/>
                <a:gridCol w="1154513"/>
              </a:tblGrid>
              <a:tr h="626932">
                <a:tc>
                  <a:txBody>
                    <a:bodyPr/>
                    <a:lstStyle/>
                    <a:p>
                      <a:r>
                        <a:rPr lang="en-ZA" sz="1400" dirty="0" smtClean="0"/>
                        <a:t>PLANNED</a:t>
                      </a:r>
                      <a:r>
                        <a:rPr lang="en-ZA" sz="1400" baseline="0" dirty="0" smtClean="0"/>
                        <a:t> ACTIVITIES</a:t>
                      </a:r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400" dirty="0" smtClean="0"/>
                        <a:t>TIME FRAME</a:t>
                      </a:r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400" dirty="0" smtClean="0"/>
                        <a:t>PROGRESS</a:t>
                      </a:r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400" dirty="0" smtClean="0"/>
                        <a:t>CHALLENGES</a:t>
                      </a:r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400" dirty="0" smtClean="0"/>
                        <a:t>REMEDIAL ACTIONS</a:t>
                      </a:r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400" dirty="0" smtClean="0"/>
                        <a:t>TIME FRAME</a:t>
                      </a:r>
                      <a:endParaRPr lang="en-ZA" sz="1400" dirty="0"/>
                    </a:p>
                  </a:txBody>
                  <a:tcPr/>
                </a:tc>
              </a:tr>
              <a:tr h="20350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600" baseline="0" dirty="0" smtClean="0"/>
                        <a:t>Designing a quality assessment task (Project &amp; Investigation)</a:t>
                      </a:r>
                      <a:endParaRPr lang="en-ZA" sz="1600" dirty="0" smtClean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600" dirty="0" smtClean="0"/>
                        <a:t>August  - October 2016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Provided an exemplars of quality project and</a:t>
                      </a:r>
                      <a:r>
                        <a:rPr lang="en-ZA" sz="1600" baseline="0" dirty="0" smtClean="0"/>
                        <a:t> advised of which content can be used to develop a project</a:t>
                      </a:r>
                      <a:endParaRPr lang="en-ZA" sz="16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Inability of teacher to set an authentic project and/or an investigation</a:t>
                      </a:r>
                      <a:endParaRPr lang="en-ZA" sz="16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Avail</a:t>
                      </a:r>
                      <a:r>
                        <a:rPr lang="en-ZA" sz="1600" baseline="0" dirty="0" smtClean="0"/>
                        <a:t> example of these to school as part of item bank</a:t>
                      </a:r>
                      <a:endParaRPr lang="en-ZA" sz="16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3 hours</a:t>
                      </a:r>
                      <a:endParaRPr lang="en-ZA" sz="16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433974"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Infusing ICT in teaching and</a:t>
                      </a:r>
                      <a:r>
                        <a:rPr lang="en-ZA" sz="1600" baseline="0" dirty="0" smtClean="0"/>
                        <a:t> learning (Maths Lab)</a:t>
                      </a:r>
                      <a:endParaRPr lang="en-ZA" sz="160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April</a:t>
                      </a:r>
                      <a:r>
                        <a:rPr lang="en-ZA" sz="1600" baseline="0" dirty="0" smtClean="0"/>
                        <a:t> – Nov </a:t>
                      </a:r>
                      <a:r>
                        <a:rPr lang="en-ZA" sz="1600" dirty="0" smtClean="0"/>
                        <a:t> 2016</a:t>
                      </a:r>
                      <a:endParaRPr lang="en-ZA" sz="160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Liaise </a:t>
                      </a:r>
                      <a:r>
                        <a:rPr lang="en-ZA" sz="1600" dirty="0" smtClean="0"/>
                        <a:t>with the EDSC manager </a:t>
                      </a:r>
                      <a:r>
                        <a:rPr lang="en-ZA" sz="1600" dirty="0" smtClean="0"/>
                        <a:t>s to </a:t>
                      </a:r>
                      <a:r>
                        <a:rPr lang="en-ZA" sz="1600" dirty="0" smtClean="0"/>
                        <a:t>assist in this regard as well as invite them to visit the centre when time allows</a:t>
                      </a:r>
                      <a:endParaRPr lang="en-ZA" sz="160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Failure of teachers to infuse ICT in teaching</a:t>
                      </a:r>
                    </a:p>
                    <a:p>
                      <a:r>
                        <a:rPr lang="en-ZA" sz="1600" dirty="0" smtClean="0"/>
                        <a:t>Not all schools have the Maths</a:t>
                      </a:r>
                      <a:r>
                        <a:rPr lang="en-ZA" sz="1600" baseline="0" dirty="0" smtClean="0"/>
                        <a:t> Labs</a:t>
                      </a:r>
                      <a:endParaRPr lang="en-ZA" sz="160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Use the schools that</a:t>
                      </a:r>
                      <a:r>
                        <a:rPr lang="en-ZA" sz="1600" baseline="0" dirty="0" smtClean="0"/>
                        <a:t> have Maths Lab as centres to train other teachers</a:t>
                      </a:r>
                      <a:endParaRPr lang="en-ZA" sz="160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2 hours</a:t>
                      </a:r>
                      <a:endParaRPr lang="en-ZA" sz="160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8717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INTERVENTIONS CONT…..</a:t>
            </a:r>
            <a:endParaRPr lang="en-Z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48358325"/>
              </p:ext>
            </p:extLst>
          </p:nvPr>
        </p:nvGraphicFramePr>
        <p:xfrm>
          <a:off x="285720" y="1813794"/>
          <a:ext cx="8435280" cy="50442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7280"/>
                <a:gridCol w="1303040"/>
                <a:gridCol w="1440160"/>
                <a:gridCol w="1371600"/>
                <a:gridCol w="1371600"/>
                <a:gridCol w="1371600"/>
              </a:tblGrid>
              <a:tr h="644748">
                <a:tc>
                  <a:txBody>
                    <a:bodyPr/>
                    <a:lstStyle/>
                    <a:p>
                      <a:r>
                        <a:rPr lang="en-ZA" sz="1400" dirty="0" smtClean="0"/>
                        <a:t>PLANNED</a:t>
                      </a:r>
                      <a:r>
                        <a:rPr lang="en-ZA" sz="1400" baseline="0" dirty="0" smtClean="0"/>
                        <a:t> ACTIVITIES</a:t>
                      </a:r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400" dirty="0" smtClean="0"/>
                        <a:t>TIME FRAME</a:t>
                      </a:r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400" dirty="0" smtClean="0"/>
                        <a:t>PROGRESS</a:t>
                      </a:r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400" dirty="0" smtClean="0"/>
                        <a:t>CHALLENGES</a:t>
                      </a:r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400" dirty="0" smtClean="0"/>
                        <a:t>REMEDIAL ACTIONS</a:t>
                      </a:r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400" dirty="0" smtClean="0"/>
                        <a:t>TIME FRAME</a:t>
                      </a:r>
                      <a:endParaRPr lang="en-ZA" sz="1400" dirty="0"/>
                    </a:p>
                  </a:txBody>
                  <a:tcPr/>
                </a:tc>
              </a:tr>
              <a:tr h="2237655"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Using error analysis to enhance teaching</a:t>
                      </a:r>
                      <a:r>
                        <a:rPr lang="en-ZA" sz="1600" baseline="0" dirty="0" smtClean="0"/>
                        <a:t> &amp; learning</a:t>
                      </a:r>
                      <a:endParaRPr lang="en-ZA" sz="16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600" dirty="0" smtClean="0"/>
                        <a:t>September 2016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Plan to train other SESs</a:t>
                      </a:r>
                      <a:r>
                        <a:rPr lang="en-ZA" sz="1600" baseline="0" dirty="0" smtClean="0"/>
                        <a:t> in the District.</a:t>
                      </a:r>
                      <a:endParaRPr lang="en-ZA" sz="16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Inability of teachers to detect reasons behind learner responses to questions</a:t>
                      </a:r>
                      <a:endParaRPr lang="en-ZA" sz="16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Use  moderation feedback to assist teachers in a mini workshop</a:t>
                      </a:r>
                      <a:endParaRPr lang="en-ZA" sz="16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2hours</a:t>
                      </a:r>
                      <a:endParaRPr lang="en-ZA" sz="16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161803"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Maths Olympiad &amp; Maths Week competitions</a:t>
                      </a:r>
                      <a:endParaRPr lang="en-ZA" sz="160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April -Aug 2016</a:t>
                      </a:r>
                      <a:endParaRPr lang="en-ZA" sz="160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Competitions</a:t>
                      </a:r>
                      <a:r>
                        <a:rPr lang="en-ZA" sz="1600" baseline="0" dirty="0" smtClean="0"/>
                        <a:t> are running at school level</a:t>
                      </a:r>
                      <a:endParaRPr lang="en-ZA" sz="160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Not all schools participate</a:t>
                      </a:r>
                      <a:endParaRPr lang="en-ZA" sz="160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Teachers to be encouraged</a:t>
                      </a:r>
                      <a:r>
                        <a:rPr lang="en-ZA" sz="1600" baseline="0" dirty="0" smtClean="0"/>
                        <a:t> to enter their learners</a:t>
                      </a:r>
                      <a:endParaRPr lang="en-ZA" sz="160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April – Aug 2016</a:t>
                      </a:r>
                      <a:endParaRPr lang="en-ZA" sz="160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97600"/>
            <a:ext cx="1485900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890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ZA" sz="3200" dirty="0" smtClean="0"/>
              <a:t> 4.PROGRESSED </a:t>
            </a:r>
            <a:r>
              <a:rPr lang="en-ZA" sz="3200" dirty="0" smtClean="0"/>
              <a:t>LEARNERS INTERVENTIONS</a:t>
            </a:r>
            <a:endParaRPr lang="en-ZA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79513" y="1428735"/>
          <a:ext cx="8784974" cy="5096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1320"/>
                <a:gridCol w="1623019"/>
                <a:gridCol w="1693585"/>
                <a:gridCol w="1536771"/>
                <a:gridCol w="1020406"/>
                <a:gridCol w="1499873"/>
              </a:tblGrid>
              <a:tr h="850910"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PLANNED</a:t>
                      </a:r>
                      <a:r>
                        <a:rPr lang="en-ZA" sz="1600" baseline="0" dirty="0" smtClean="0"/>
                        <a:t> ACTIVITIES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TIME FRAME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PROGRESS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CHALLENGES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REMEDIAL ACTIONS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TIME FRAME</a:t>
                      </a:r>
                      <a:endParaRPr lang="en-ZA" sz="1600" dirty="0"/>
                    </a:p>
                  </a:txBody>
                  <a:tcPr/>
                </a:tc>
              </a:tr>
              <a:tr h="1351457">
                <a:tc>
                  <a:txBody>
                    <a:bodyPr/>
                    <a:lstStyle/>
                    <a:p>
                      <a:r>
                        <a:rPr lang="en-ZA" dirty="0" smtClean="0"/>
                        <a:t>Mental</a:t>
                      </a:r>
                      <a:r>
                        <a:rPr lang="en-ZA" baseline="0" dirty="0" smtClean="0"/>
                        <a:t> Maths Speed test</a:t>
                      </a:r>
                      <a:endParaRPr lang="en-ZA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Every Friday</a:t>
                      </a:r>
                      <a:r>
                        <a:rPr lang="en-ZA" baseline="0" dirty="0" smtClean="0"/>
                        <a:t> from Jan - Nov</a:t>
                      </a:r>
                      <a:endParaRPr lang="en-ZA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Implementation as</a:t>
                      </a:r>
                      <a:r>
                        <a:rPr lang="en-ZA" baseline="0" dirty="0" smtClean="0"/>
                        <a:t> planned</a:t>
                      </a:r>
                      <a:endParaRPr lang="en-ZA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Not all schools are implementing</a:t>
                      </a:r>
                      <a:endParaRPr lang="en-ZA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Strengthening monitoring</a:t>
                      </a:r>
                      <a:endParaRPr lang="en-ZA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During school visits</a:t>
                      </a:r>
                      <a:endParaRPr lang="en-ZA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346133">
                <a:tc>
                  <a:txBody>
                    <a:bodyPr/>
                    <a:lstStyle/>
                    <a:p>
                      <a:r>
                        <a:rPr lang="en-ZA" dirty="0" smtClean="0"/>
                        <a:t>Weekly</a:t>
                      </a:r>
                      <a:r>
                        <a:rPr lang="en-ZA" baseline="0" dirty="0" smtClean="0"/>
                        <a:t> test / topic test</a:t>
                      </a:r>
                      <a:endParaRPr lang="en-ZA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Jan – Nov 2016</a:t>
                      </a:r>
                    </a:p>
                    <a:p>
                      <a:endParaRPr lang="en-ZA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Implementation as</a:t>
                      </a:r>
                      <a:r>
                        <a:rPr lang="en-ZA" baseline="0" dirty="0" smtClean="0"/>
                        <a:t> planned</a:t>
                      </a:r>
                      <a:endParaRPr lang="en-ZA" dirty="0" smtClean="0"/>
                    </a:p>
                    <a:p>
                      <a:endParaRPr lang="en-ZA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Not all schools are implementing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Strengthening monitoring</a:t>
                      </a:r>
                      <a:endParaRPr lang="en-ZA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During school visits</a:t>
                      </a:r>
                      <a:endParaRPr lang="en-ZA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1332085">
                <a:tc>
                  <a:txBody>
                    <a:bodyPr/>
                    <a:lstStyle/>
                    <a:p>
                      <a:r>
                        <a:rPr lang="en-ZA" dirty="0" smtClean="0"/>
                        <a:t>Effective use of workbooks</a:t>
                      </a:r>
                      <a:endParaRPr lang="en-ZA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Jan – Nov 2016</a:t>
                      </a:r>
                      <a:endParaRPr lang="en-ZA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Implementation as</a:t>
                      </a:r>
                      <a:r>
                        <a:rPr lang="en-ZA" baseline="0" dirty="0" smtClean="0"/>
                        <a:t> planned</a:t>
                      </a:r>
                      <a:endParaRPr lang="en-ZA" dirty="0" smtClean="0"/>
                    </a:p>
                    <a:p>
                      <a:endParaRPr lang="en-ZA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Shortages of workbooks </a:t>
                      </a:r>
                      <a:endParaRPr lang="en-ZA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Strengthening monitoring</a:t>
                      </a:r>
                      <a:endParaRPr lang="en-ZA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During school visits</a:t>
                      </a:r>
                      <a:endParaRPr lang="en-ZA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97600"/>
            <a:ext cx="1485900" cy="66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5.1 </a:t>
            </a:r>
            <a:r>
              <a:rPr lang="en-ZA" dirty="0" smtClean="0"/>
              <a:t>+ 4 Intervention Programme</a:t>
            </a:r>
            <a:endParaRPr lang="en-Z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4470"/>
                <a:gridCol w="1128730"/>
                <a:gridCol w="1371600"/>
                <a:gridCol w="1371600"/>
                <a:gridCol w="1371600"/>
                <a:gridCol w="1371600"/>
              </a:tblGrid>
              <a:tr h="370840"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PLANNED</a:t>
                      </a:r>
                      <a:r>
                        <a:rPr lang="en-ZA" sz="1600" baseline="0" dirty="0" smtClean="0"/>
                        <a:t> ACTIVITIES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TIME FRAME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PROGRESS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CHALLENGES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REMEDIAL ACTIONS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TIME FRAME</a:t>
                      </a:r>
                      <a:endParaRPr lang="en-Z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Implementation</a:t>
                      </a:r>
                      <a:r>
                        <a:rPr lang="en-ZA" baseline="0" dirty="0" smtClean="0"/>
                        <a:t> of </a:t>
                      </a:r>
                      <a:r>
                        <a:rPr lang="en-ZA" dirty="0" smtClean="0"/>
                        <a:t>1 + 4 intervention</a:t>
                      </a:r>
                      <a:r>
                        <a:rPr lang="en-ZA" baseline="0" dirty="0" smtClean="0"/>
                        <a:t> programme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April - Nov 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DBE lesson plans issued</a:t>
                      </a:r>
                      <a:r>
                        <a:rPr lang="en-ZA" baseline="0" dirty="0" smtClean="0"/>
                        <a:t> out to schools</a:t>
                      </a:r>
                      <a:endParaRPr lang="en-ZA" dirty="0" smtClean="0"/>
                    </a:p>
                    <a:p>
                      <a:r>
                        <a:rPr lang="en-ZA" dirty="0" smtClean="0"/>
                        <a:t>There is implementation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Attendance since teachers are teaching other grades and subjects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On-site support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Implementation</a:t>
                      </a:r>
                      <a:r>
                        <a:rPr lang="en-ZA" baseline="0" dirty="0" smtClean="0"/>
                        <a:t> of </a:t>
                      </a:r>
                      <a:r>
                        <a:rPr lang="en-ZA" dirty="0" smtClean="0"/>
                        <a:t>1 + 4 intervention</a:t>
                      </a:r>
                      <a:r>
                        <a:rPr lang="en-ZA" baseline="0" dirty="0" smtClean="0"/>
                        <a:t> programme</a:t>
                      </a:r>
                      <a:endParaRPr lang="en-Z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en-ZA" sz="3600" dirty="0" smtClean="0"/>
              <a:t>MATHS  1 + 4  PROJECT</a:t>
            </a:r>
            <a:endParaRPr lang="en-Z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14422"/>
            <a:ext cx="8496944" cy="5429288"/>
          </a:xfrm>
        </p:spPr>
        <p:txBody>
          <a:bodyPr>
            <a:normAutofit fontScale="25000" lnSpcReduction="20000"/>
          </a:bodyPr>
          <a:lstStyle/>
          <a:p>
            <a:r>
              <a:rPr lang="en-ZA" sz="8800" dirty="0" smtClean="0">
                <a:latin typeface="Aparajita" pitchFamily="34" charset="0"/>
                <a:cs typeface="Aparajita" pitchFamily="34" charset="0"/>
              </a:rPr>
              <a:t>In 2016 the 1+4 started with a block training </a:t>
            </a:r>
            <a:r>
              <a:rPr lang="en-ZA" sz="8800" dirty="0" smtClean="0">
                <a:latin typeface="Aparajita" pitchFamily="34" charset="0"/>
                <a:cs typeface="Aparajita" pitchFamily="34" charset="0"/>
              </a:rPr>
              <a:t>of subject advisors and educators </a:t>
            </a:r>
            <a:r>
              <a:rPr lang="en-ZA" sz="8800" dirty="0" smtClean="0">
                <a:latin typeface="Aparajita" pitchFamily="34" charset="0"/>
                <a:cs typeface="Aparajita" pitchFamily="34" charset="0"/>
              </a:rPr>
              <a:t>at </a:t>
            </a:r>
            <a:r>
              <a:rPr lang="en-ZA" sz="8800" dirty="0" smtClean="0">
                <a:latin typeface="Aparajita" pitchFamily="34" charset="0"/>
                <a:cs typeface="Aparajita" pitchFamily="34" charset="0"/>
              </a:rPr>
              <a:t>Orion Hotel by DBE</a:t>
            </a:r>
          </a:p>
          <a:p>
            <a:r>
              <a:rPr lang="en-ZA" sz="8800" dirty="0" smtClean="0">
                <a:latin typeface="Aparajita" pitchFamily="34" charset="0"/>
                <a:cs typeface="Aparajita" pitchFamily="34" charset="0"/>
              </a:rPr>
              <a:t>L</a:t>
            </a:r>
            <a:r>
              <a:rPr lang="en-ZA" sz="8800" dirty="0" smtClean="0">
                <a:latin typeface="Aparajita" pitchFamily="34" charset="0"/>
                <a:cs typeface="Aparajita" pitchFamily="34" charset="0"/>
              </a:rPr>
              <a:t>esson plans were distributed to </a:t>
            </a:r>
            <a:r>
              <a:rPr lang="en-ZA" sz="8800" dirty="0" smtClean="0">
                <a:latin typeface="Aparajita" pitchFamily="34" charset="0"/>
                <a:cs typeface="Aparajita" pitchFamily="34" charset="0"/>
              </a:rPr>
              <a:t>all schools</a:t>
            </a:r>
          </a:p>
          <a:p>
            <a:r>
              <a:rPr lang="en-ZA" sz="8800" dirty="0" smtClean="0">
                <a:latin typeface="Aparajita" pitchFamily="34" charset="0"/>
                <a:cs typeface="Aparajita" pitchFamily="34" charset="0"/>
              </a:rPr>
              <a:t>Subject advisors monitored </a:t>
            </a:r>
            <a:r>
              <a:rPr lang="en-ZA" sz="8800" dirty="0" smtClean="0">
                <a:latin typeface="Aparajita" pitchFamily="34" charset="0"/>
                <a:cs typeface="Aparajita" pitchFamily="34" charset="0"/>
              </a:rPr>
              <a:t>the implementation at school level</a:t>
            </a:r>
          </a:p>
          <a:p>
            <a:r>
              <a:rPr lang="en-ZA" sz="8800" dirty="0" smtClean="0">
                <a:latin typeface="Aparajita" pitchFamily="34" charset="0"/>
                <a:cs typeface="Aparajita" pitchFamily="34" charset="0"/>
              </a:rPr>
              <a:t>Subject advisors then</a:t>
            </a:r>
            <a:r>
              <a:rPr lang="en-ZA" sz="8800" dirty="0" smtClean="0">
                <a:latin typeface="Aparajita" pitchFamily="34" charset="0"/>
                <a:cs typeface="Aparajita" pitchFamily="34" charset="0"/>
              </a:rPr>
              <a:t> </a:t>
            </a:r>
            <a:r>
              <a:rPr lang="en-ZA" sz="8800" dirty="0" smtClean="0">
                <a:latin typeface="Aparajita" pitchFamily="34" charset="0"/>
                <a:cs typeface="Aparajita" pitchFamily="34" charset="0"/>
              </a:rPr>
              <a:t>classified </a:t>
            </a:r>
            <a:r>
              <a:rPr lang="en-ZA" sz="8800" dirty="0" smtClean="0">
                <a:latin typeface="Aparajita" pitchFamily="34" charset="0"/>
                <a:cs typeface="Aparajita" pitchFamily="34" charset="0"/>
              </a:rPr>
              <a:t>teachers according </a:t>
            </a:r>
            <a:r>
              <a:rPr lang="en-ZA" sz="8800" dirty="0" smtClean="0">
                <a:latin typeface="Aparajita" pitchFamily="34" charset="0"/>
                <a:cs typeface="Aparajita" pitchFamily="34" charset="0"/>
              </a:rPr>
              <a:t>to identified challenges </a:t>
            </a:r>
          </a:p>
          <a:p>
            <a:r>
              <a:rPr lang="en-ZA" sz="8800" dirty="0" smtClean="0">
                <a:latin typeface="Aparajita" pitchFamily="34" charset="0"/>
                <a:cs typeface="Aparajita" pitchFamily="34" charset="0"/>
              </a:rPr>
              <a:t>Development sessions are conducted according to groups identified</a:t>
            </a:r>
          </a:p>
          <a:p>
            <a:r>
              <a:rPr lang="en-ZA" sz="8800" dirty="0" smtClean="0">
                <a:latin typeface="Aparajita" pitchFamily="34" charset="0"/>
                <a:cs typeface="Aparajita" pitchFamily="34" charset="0"/>
              </a:rPr>
              <a:t>School visits conducted to offer classroom support, </a:t>
            </a:r>
          </a:p>
          <a:p>
            <a:r>
              <a:rPr lang="en-ZA" sz="8800" dirty="0" smtClean="0">
                <a:latin typeface="Aparajita" pitchFamily="34" charset="0"/>
                <a:cs typeface="Aparajita" pitchFamily="34" charset="0"/>
              </a:rPr>
              <a:t>Learners books checked during school visits</a:t>
            </a:r>
          </a:p>
          <a:p>
            <a:r>
              <a:rPr lang="en-ZA" sz="8800" dirty="0" smtClean="0">
                <a:latin typeface="Aparajita" pitchFamily="34" charset="0"/>
                <a:cs typeface="Aparajita" pitchFamily="34" charset="0"/>
              </a:rPr>
              <a:t>Common quarterly tests </a:t>
            </a:r>
            <a:r>
              <a:rPr lang="en-ZA" sz="8800" dirty="0" smtClean="0">
                <a:latin typeface="Aparajita" pitchFamily="34" charset="0"/>
                <a:cs typeface="Aparajita" pitchFamily="34" charset="0"/>
              </a:rPr>
              <a:t>written by grade 8 and 9 learners to check on the impact of the intervention</a:t>
            </a:r>
            <a:endParaRPr lang="en-ZA" sz="8800" dirty="0" smtClean="0">
              <a:latin typeface="Aparajita" pitchFamily="34" charset="0"/>
              <a:cs typeface="Aparajita" pitchFamily="34" charset="0"/>
            </a:endParaRPr>
          </a:p>
          <a:p>
            <a:r>
              <a:rPr lang="en-ZA" sz="8800" dirty="0" smtClean="0">
                <a:latin typeface="Aparajita" pitchFamily="34" charset="0"/>
                <a:cs typeface="Aparajita" pitchFamily="34" charset="0"/>
              </a:rPr>
              <a:t>The  NECT training material is </a:t>
            </a:r>
            <a:r>
              <a:rPr lang="en-ZA" sz="8800" dirty="0" smtClean="0">
                <a:latin typeface="Aparajita" pitchFamily="34" charset="0"/>
                <a:cs typeface="Aparajita" pitchFamily="34" charset="0"/>
              </a:rPr>
              <a:t>also useful </a:t>
            </a:r>
            <a:r>
              <a:rPr lang="en-ZA" sz="8800" dirty="0" smtClean="0">
                <a:latin typeface="Aparajita" pitchFamily="34" charset="0"/>
                <a:cs typeface="Aparajita" pitchFamily="34" charset="0"/>
              </a:rPr>
              <a:t>in the 1+4 session.</a:t>
            </a:r>
          </a:p>
          <a:p>
            <a:r>
              <a:rPr lang="en-ZA" sz="8600" dirty="0" smtClean="0">
                <a:latin typeface="Aparajita" pitchFamily="34" charset="0"/>
                <a:cs typeface="Aparajita" pitchFamily="34" charset="0"/>
              </a:rPr>
              <a:t>This 1+4 improvement strategy is benefiting most teachers who did not specialise in </a:t>
            </a:r>
            <a:r>
              <a:rPr lang="en-ZA" sz="8600" dirty="0" smtClean="0">
                <a:latin typeface="Aparajita" pitchFamily="34" charset="0"/>
                <a:cs typeface="Aparajita" pitchFamily="34" charset="0"/>
              </a:rPr>
              <a:t>Mathematics</a:t>
            </a:r>
            <a:endParaRPr lang="en-ZA" sz="8600" dirty="0"/>
          </a:p>
          <a:p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97600"/>
            <a:ext cx="1485900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1459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771508"/>
          </a:xfrm>
        </p:spPr>
        <p:txBody>
          <a:bodyPr>
            <a:normAutofit fontScale="90000"/>
          </a:bodyPr>
          <a:lstStyle/>
          <a:p>
            <a:r>
              <a:rPr lang="en-ZA" dirty="0" smtClean="0"/>
              <a:t> </a:t>
            </a:r>
            <a:r>
              <a:rPr lang="en-ZA" dirty="0" smtClean="0"/>
              <a:t>6. </a:t>
            </a:r>
            <a:r>
              <a:rPr lang="en-ZA" dirty="0" smtClean="0"/>
              <a:t>FURTHER</a:t>
            </a:r>
            <a:r>
              <a:rPr lang="en-ZA" dirty="0" smtClean="0"/>
              <a:t> INTERVENTIONS 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980728"/>
            <a:ext cx="8153400" cy="5400600"/>
          </a:xfrm>
        </p:spPr>
        <p:txBody>
          <a:bodyPr>
            <a:norm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ZA" sz="3200" dirty="0" smtClean="0">
                <a:latin typeface="Aparajita" pitchFamily="34" charset="0"/>
                <a:cs typeface="Aparajita" pitchFamily="34" charset="0"/>
              </a:rPr>
              <a:t>NECT training  of SES on the use of the Planner and </a:t>
            </a:r>
            <a:r>
              <a:rPr lang="en-ZA" sz="3200" dirty="0" smtClean="0">
                <a:latin typeface="Aparajita" pitchFamily="34" charset="0"/>
                <a:cs typeface="Aparajita" pitchFamily="34" charset="0"/>
              </a:rPr>
              <a:t>Curriculum </a:t>
            </a:r>
            <a:r>
              <a:rPr lang="en-ZA" sz="3200" dirty="0" smtClean="0">
                <a:latin typeface="Aparajita" pitchFamily="34" charset="0"/>
                <a:cs typeface="Aparajita" pitchFamily="34" charset="0"/>
              </a:rPr>
              <a:t>Coverage tracker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ZA" sz="3200" dirty="0" smtClean="0">
                <a:latin typeface="Aparajita" pitchFamily="34" charset="0"/>
                <a:cs typeface="Aparajita" pitchFamily="34" charset="0"/>
              </a:rPr>
              <a:t>The </a:t>
            </a:r>
            <a:r>
              <a:rPr lang="en-ZA" sz="3200" dirty="0" smtClean="0">
                <a:latin typeface="Aparajita" pitchFamily="34" charset="0"/>
                <a:cs typeface="Aparajita" pitchFamily="34" charset="0"/>
              </a:rPr>
              <a:t>Planner and Tracker </a:t>
            </a:r>
            <a:r>
              <a:rPr lang="en-ZA" sz="3200" dirty="0" smtClean="0">
                <a:latin typeface="Aparajita" pitchFamily="34" charset="0"/>
                <a:cs typeface="Aparajita" pitchFamily="34" charset="0"/>
              </a:rPr>
              <a:t>were provided to grades </a:t>
            </a:r>
            <a:r>
              <a:rPr lang="en-ZA" sz="3200" dirty="0" smtClean="0">
                <a:latin typeface="Aparajita" pitchFamily="34" charset="0"/>
                <a:cs typeface="Aparajita" pitchFamily="34" charset="0"/>
              </a:rPr>
              <a:t>8 &amp; </a:t>
            </a:r>
            <a:r>
              <a:rPr lang="en-ZA" sz="3200" dirty="0" smtClean="0">
                <a:latin typeface="Aparajita" pitchFamily="34" charset="0"/>
                <a:cs typeface="Aparajita" pitchFamily="34" charset="0"/>
              </a:rPr>
              <a:t>9 </a:t>
            </a:r>
            <a:r>
              <a:rPr lang="en-ZA" sz="3200" dirty="0" smtClean="0">
                <a:latin typeface="Aparajita" pitchFamily="34" charset="0"/>
                <a:cs typeface="Aparajita" pitchFamily="34" charset="0"/>
              </a:rPr>
              <a:t>educators </a:t>
            </a:r>
            <a:r>
              <a:rPr lang="en-ZA" sz="3200" dirty="0" smtClean="0">
                <a:latin typeface="Aparajita" pitchFamily="34" charset="0"/>
                <a:cs typeface="Aparajita" pitchFamily="34" charset="0"/>
              </a:rPr>
              <a:t>electronically</a:t>
            </a:r>
          </a:p>
          <a:p>
            <a:pPr marL="342900" indent="-342900">
              <a:buFont typeface="+mj-lt"/>
              <a:buAutoNum type="arabicPeriod"/>
            </a:pPr>
            <a:r>
              <a:rPr lang="en-ZA" sz="3200" dirty="0" smtClean="0">
                <a:latin typeface="Aparajita" pitchFamily="34" charset="0"/>
                <a:cs typeface="Aparajita" pitchFamily="34" charset="0"/>
              </a:rPr>
              <a:t>The NECT </a:t>
            </a:r>
            <a:r>
              <a:rPr lang="en-ZA" sz="3200" dirty="0" smtClean="0">
                <a:latin typeface="Aparajita" pitchFamily="34" charset="0"/>
                <a:cs typeface="Aparajita" pitchFamily="34" charset="0"/>
              </a:rPr>
              <a:t>term 3 </a:t>
            </a:r>
            <a:r>
              <a:rPr lang="en-ZA" sz="3200" dirty="0" smtClean="0">
                <a:latin typeface="Aparajita" pitchFamily="34" charset="0"/>
                <a:cs typeface="Aparajita" pitchFamily="34" charset="0"/>
              </a:rPr>
              <a:t>grade 8 and 9 </a:t>
            </a:r>
            <a:r>
              <a:rPr lang="en-ZA" sz="3200" dirty="0" smtClean="0">
                <a:latin typeface="Aparajita" pitchFamily="34" charset="0"/>
                <a:cs typeface="Aparajita" pitchFamily="34" charset="0"/>
              </a:rPr>
              <a:t>Workshop Booklet were </a:t>
            </a:r>
            <a:r>
              <a:rPr lang="en-ZA" sz="3200" dirty="0" smtClean="0">
                <a:latin typeface="Aparajita" pitchFamily="34" charset="0"/>
                <a:cs typeface="Aparajita" pitchFamily="34" charset="0"/>
              </a:rPr>
              <a:t>distributed to schools in a CD, on the 15 August </a:t>
            </a:r>
            <a:r>
              <a:rPr lang="en-ZA" sz="3200" dirty="0" smtClean="0">
                <a:latin typeface="Aparajita" pitchFamily="34" charset="0"/>
                <a:cs typeface="Aparajita" pitchFamily="34" charset="0"/>
              </a:rPr>
              <a:t>2016</a:t>
            </a:r>
            <a:endParaRPr lang="en-ZA" sz="3200" dirty="0" smtClean="0">
              <a:latin typeface="Aparajita" pitchFamily="34" charset="0"/>
              <a:cs typeface="Aparajita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ZA" sz="3200" dirty="0" smtClean="0">
                <a:latin typeface="Aparajita" pitchFamily="34" charset="0"/>
                <a:cs typeface="Aparajita" pitchFamily="34" charset="0"/>
              </a:rPr>
              <a:t>The  Curriculum Planner </a:t>
            </a:r>
            <a:r>
              <a:rPr lang="en-ZA" sz="3200" dirty="0" smtClean="0">
                <a:latin typeface="Aparajita" pitchFamily="34" charset="0"/>
                <a:cs typeface="Aparajita" pitchFamily="34" charset="0"/>
              </a:rPr>
              <a:t>and Tracker </a:t>
            </a:r>
            <a:r>
              <a:rPr lang="en-ZA" sz="3200" dirty="0" smtClean="0">
                <a:latin typeface="Aparajita" pitchFamily="34" charset="0"/>
                <a:cs typeface="Aparajita" pitchFamily="34" charset="0"/>
              </a:rPr>
              <a:t>was</a:t>
            </a:r>
            <a:r>
              <a:rPr lang="en-ZA" sz="3200" dirty="0" smtClean="0">
                <a:latin typeface="Aparajita" pitchFamily="34" charset="0"/>
                <a:cs typeface="Aparajita" pitchFamily="34" charset="0"/>
              </a:rPr>
              <a:t> </a:t>
            </a:r>
            <a:r>
              <a:rPr lang="en-ZA" sz="3200" dirty="0" smtClean="0">
                <a:latin typeface="Aparajita" pitchFamily="34" charset="0"/>
                <a:cs typeface="Aparajita" pitchFamily="34" charset="0"/>
              </a:rPr>
              <a:t>introduced and  discussed with </a:t>
            </a:r>
            <a:r>
              <a:rPr lang="en-ZA" sz="3200" dirty="0" smtClean="0">
                <a:latin typeface="Aparajita" pitchFamily="34" charset="0"/>
                <a:cs typeface="Aparajita" pitchFamily="34" charset="0"/>
              </a:rPr>
              <a:t>all teachers </a:t>
            </a:r>
            <a:r>
              <a:rPr lang="en-ZA" sz="3200" dirty="0" smtClean="0">
                <a:latin typeface="Aparajita" pitchFamily="34" charset="0"/>
                <a:cs typeface="Aparajita" pitchFamily="34" charset="0"/>
              </a:rPr>
              <a:t>during</a:t>
            </a:r>
            <a:r>
              <a:rPr lang="en-ZA" sz="3200" dirty="0" smtClean="0">
                <a:latin typeface="Aparajita" pitchFamily="34" charset="0"/>
                <a:cs typeface="Aparajita" pitchFamily="34" charset="0"/>
              </a:rPr>
              <a:t> PSF meetings</a:t>
            </a:r>
            <a:endParaRPr lang="en-ZA" sz="3200" dirty="0" smtClean="0">
              <a:latin typeface="Aparajita" pitchFamily="34" charset="0"/>
              <a:cs typeface="Aparajita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endParaRPr lang="en-ZA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97600"/>
            <a:ext cx="1485900" cy="66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FURTHER INTERVENTIONS</a:t>
            </a:r>
            <a:r>
              <a:rPr lang="en-ZA" dirty="0" smtClean="0"/>
              <a:t> 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044016"/>
          </a:xfrm>
        </p:spPr>
        <p:txBody>
          <a:bodyPr>
            <a:normAutofit/>
          </a:bodyPr>
          <a:lstStyle/>
          <a:p>
            <a:pPr>
              <a:buNone/>
            </a:pPr>
            <a:endParaRPr lang="en-ZA" sz="2200" dirty="0" smtClean="0"/>
          </a:p>
          <a:p>
            <a:r>
              <a:rPr lang="en-ZA" sz="2200" dirty="0" smtClean="0"/>
              <a:t>Since </a:t>
            </a:r>
            <a:r>
              <a:rPr lang="en-ZA" sz="2200" dirty="0" smtClean="0"/>
              <a:t>lesson planning is a challenge in these schools, a daily preparation note book was suggested in term one 2016.</a:t>
            </a:r>
          </a:p>
          <a:p>
            <a:r>
              <a:rPr lang="en-ZA" sz="2200" dirty="0" smtClean="0"/>
              <a:t>The usage of the DBE work book is emphasised in all the PSFs and meetings.</a:t>
            </a:r>
          </a:p>
          <a:p>
            <a:r>
              <a:rPr lang="en-ZA" sz="2200" dirty="0" smtClean="0"/>
              <a:t>The usage of the DBE work book is closely monitored during school visits and SBA moderation.</a:t>
            </a:r>
          </a:p>
          <a:p>
            <a:r>
              <a:rPr lang="en-ZA" sz="2200" dirty="0" smtClean="0"/>
              <a:t>Grade 7 and 8 </a:t>
            </a:r>
            <a:r>
              <a:rPr lang="en-ZA" sz="2200" dirty="0" smtClean="0"/>
              <a:t>Maths </a:t>
            </a:r>
            <a:r>
              <a:rPr lang="en-ZA" sz="2200" dirty="0" smtClean="0"/>
              <a:t>teachers are meeting in clusters once per term to discuss challenging math topics in these grades.</a:t>
            </a:r>
          </a:p>
          <a:p>
            <a:r>
              <a:rPr lang="en-ZA" sz="2200" dirty="0" smtClean="0"/>
              <a:t>Grade 8 </a:t>
            </a:r>
            <a:r>
              <a:rPr lang="en-ZA" sz="2200" dirty="0" smtClean="0"/>
              <a:t>Mathematics </a:t>
            </a:r>
            <a:r>
              <a:rPr lang="en-ZA" sz="2200" dirty="0" smtClean="0"/>
              <a:t>assessment plan is aligned to grade 9 provincial assessment plan 2016.</a:t>
            </a:r>
          </a:p>
          <a:p>
            <a:r>
              <a:rPr lang="en-ZA" sz="2200" dirty="0" smtClean="0"/>
              <a:t>Adherence </a:t>
            </a:r>
            <a:r>
              <a:rPr lang="en-ZA" sz="2200" dirty="0" smtClean="0"/>
              <a:t>to these plans is advocated in our meetings and monitored during school visits.</a:t>
            </a:r>
          </a:p>
          <a:p>
            <a:endParaRPr lang="en-ZA" dirty="0" smtClean="0"/>
          </a:p>
          <a:p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3644"/>
            <a:ext cx="3071802" cy="7143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42910" y="285728"/>
            <a:ext cx="822960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ZA" sz="2800" dirty="0" smtClean="0"/>
              <a:t>7 LEARNER ATTAINMENT IMPROVEMENT STRATEGY</a:t>
            </a:r>
            <a:endParaRPr lang="en-ZA" sz="2800" dirty="0"/>
          </a:p>
        </p:txBody>
      </p:sp>
      <p:sp>
        <p:nvSpPr>
          <p:cNvPr id="16386" name="Content Placeholder 1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578364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buFont typeface="Wingdings 3" pitchFamily="18" charset="2"/>
              <a:buNone/>
            </a:pPr>
            <a:r>
              <a:rPr lang="en-ZA" dirty="0" smtClean="0"/>
              <a:t> </a:t>
            </a:r>
            <a:endParaRPr lang="en-ZA" dirty="0" smtClean="0"/>
          </a:p>
          <a:p>
            <a:pPr eaLnBrk="1" hangingPunct="1">
              <a:buFont typeface="Wingdings 3" pitchFamily="18" charset="2"/>
              <a:buNone/>
            </a:pPr>
            <a:r>
              <a:rPr lang="en-ZA" sz="3200" dirty="0" smtClean="0"/>
              <a:t>LAIP which comprises of 123 items remains </a:t>
            </a:r>
            <a:r>
              <a:rPr lang="en-ZA" sz="3200" dirty="0" smtClean="0"/>
              <a:t>our main focus for interventions at all levels Amongst others:</a:t>
            </a:r>
          </a:p>
          <a:p>
            <a:pPr eaLnBrk="1" hangingPunct="1">
              <a:buFont typeface="Wingdings 3" pitchFamily="18" charset="2"/>
              <a:buNone/>
            </a:pPr>
            <a:r>
              <a:rPr lang="en-ZA" sz="3200" dirty="0" smtClean="0"/>
              <a:t>Item 4: Correct time tabling</a:t>
            </a:r>
          </a:p>
          <a:p>
            <a:pPr eaLnBrk="1" hangingPunct="1">
              <a:buFont typeface="Wingdings 3" pitchFamily="18" charset="2"/>
              <a:buNone/>
            </a:pPr>
            <a:r>
              <a:rPr lang="en-ZA" sz="3200" dirty="0" smtClean="0"/>
              <a:t>Item 5: Setting clear targets</a:t>
            </a:r>
          </a:p>
          <a:p>
            <a:pPr eaLnBrk="1" hangingPunct="1">
              <a:buFont typeface="Wingdings 3" pitchFamily="18" charset="2"/>
              <a:buNone/>
            </a:pPr>
            <a:r>
              <a:rPr lang="en-ZA" sz="3200" dirty="0" smtClean="0"/>
              <a:t>Item 7: Monitoring teaching, learning and assessment</a:t>
            </a:r>
          </a:p>
          <a:p>
            <a:pPr eaLnBrk="1" hangingPunct="1">
              <a:buFont typeface="Wingdings 3" pitchFamily="18" charset="2"/>
              <a:buNone/>
            </a:pPr>
            <a:r>
              <a:rPr lang="en-ZA" sz="3200" dirty="0" smtClean="0"/>
              <a:t>Item 13: Reporting quarterly progress</a:t>
            </a:r>
          </a:p>
          <a:p>
            <a:pPr eaLnBrk="1" hangingPunct="1">
              <a:buFont typeface="Wingdings 3" pitchFamily="18" charset="2"/>
              <a:buNone/>
            </a:pPr>
            <a:r>
              <a:rPr lang="en-ZA" sz="3200" dirty="0" smtClean="0"/>
              <a:t>Item 14: Career orientation </a:t>
            </a:r>
          </a:p>
          <a:p>
            <a:pPr eaLnBrk="1" hangingPunct="1">
              <a:buFont typeface="Wingdings 3" pitchFamily="18" charset="2"/>
              <a:buNone/>
            </a:pPr>
            <a:r>
              <a:rPr lang="en-ZA" sz="3200" dirty="0" smtClean="0"/>
              <a:t>Item 35: English Across the </a:t>
            </a:r>
            <a:r>
              <a:rPr lang="en-ZA" sz="3200" dirty="0" smtClean="0"/>
              <a:t>Curriculum: Maths Language</a:t>
            </a:r>
            <a:endParaRPr lang="en-ZA" sz="3200" dirty="0" smtClean="0"/>
          </a:p>
          <a:p>
            <a:pPr eaLnBrk="1" hangingPunct="1">
              <a:buFont typeface="Wingdings 3" pitchFamily="18" charset="2"/>
              <a:buNone/>
            </a:pPr>
            <a:r>
              <a:rPr lang="en-ZA" sz="3200" dirty="0" smtClean="0"/>
              <a:t>Item 42</a:t>
            </a:r>
            <a:r>
              <a:rPr lang="en-ZA" sz="3200" dirty="0" smtClean="0"/>
              <a:t>: Remedial support for Learners with identified barriers</a:t>
            </a:r>
            <a:endParaRPr lang="en-ZA" sz="3200" dirty="0" smtClean="0"/>
          </a:p>
          <a:p>
            <a:pPr eaLnBrk="1" hangingPunct="1">
              <a:buFont typeface="Wingdings 3" pitchFamily="18" charset="2"/>
              <a:buNone/>
            </a:pPr>
            <a:endParaRPr lang="en-ZA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97600"/>
            <a:ext cx="1485900" cy="66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ZA" dirty="0" smtClean="0"/>
              <a:t>In support of the provincial mandate we are:</a:t>
            </a:r>
            <a:endParaRPr lang="en-ZA" dirty="0" smtClean="0"/>
          </a:p>
          <a:p>
            <a:pPr algn="ctr">
              <a:buNone/>
            </a:pPr>
            <a:r>
              <a:rPr lang="en-ZA" dirty="0" smtClean="0"/>
              <a:t>“REACHING FOR GOLD”</a:t>
            </a:r>
          </a:p>
          <a:p>
            <a:pPr algn="ctr">
              <a:buNone/>
            </a:pPr>
            <a:endParaRPr lang="en-ZA" dirty="0" smtClean="0"/>
          </a:p>
          <a:p>
            <a:pPr>
              <a:buNone/>
            </a:pPr>
            <a:r>
              <a:rPr lang="en-ZA" dirty="0" smtClean="0"/>
              <a:t>And </a:t>
            </a:r>
            <a:r>
              <a:rPr lang="en-ZA" smtClean="0"/>
              <a:t>as Bojanala District we:</a:t>
            </a:r>
            <a:endParaRPr lang="en-ZA" dirty="0" smtClean="0"/>
          </a:p>
          <a:p>
            <a:pPr>
              <a:buNone/>
            </a:pPr>
            <a:endParaRPr lang="en-ZA" dirty="0" smtClean="0"/>
          </a:p>
          <a:p>
            <a:pPr algn="ctr">
              <a:buNone/>
            </a:pPr>
            <a:r>
              <a:rPr lang="en-ZA" dirty="0" smtClean="0"/>
              <a:t>“Aim for the Sky and Touch the Stars”</a:t>
            </a:r>
            <a:endParaRPr lang="en-Z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 CONCLUSSION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cartoon of dogs chasing wom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207705"/>
            <a:ext cx="5688632" cy="4596415"/>
          </a:xfrm>
          <a:prstGeom prst="rect">
            <a:avLst/>
          </a:prstGeom>
          <a:noFill/>
        </p:spPr>
      </p:pic>
      <p:sp>
        <p:nvSpPr>
          <p:cNvPr id="2" name="Rounded Rectangular Callout 1"/>
          <p:cNvSpPr/>
          <p:nvPr/>
        </p:nvSpPr>
        <p:spPr>
          <a:xfrm>
            <a:off x="5364088" y="764704"/>
            <a:ext cx="2664296" cy="864096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BOJANALA DISTRICT</a:t>
            </a:r>
            <a:endParaRPr lang="en-US" dirty="0"/>
          </a:p>
        </p:txBody>
      </p:sp>
      <p:sp>
        <p:nvSpPr>
          <p:cNvPr id="3" name="Rounded Rectangular Callout 2"/>
          <p:cNvSpPr/>
          <p:nvPr/>
        </p:nvSpPr>
        <p:spPr>
          <a:xfrm>
            <a:off x="323528" y="2502722"/>
            <a:ext cx="3312368" cy="72008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dirty="0" smtClean="0"/>
              <a:t>? </a:t>
            </a:r>
            <a:r>
              <a:rPr lang="en-ZA" sz="4000" smtClean="0"/>
              <a:t>? ?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/>
          <a:lstStyle/>
          <a:p>
            <a:r>
              <a:rPr lang="en-ZA" dirty="0" smtClean="0"/>
              <a:t>THANK YOU!!!</a:t>
            </a:r>
            <a:endParaRPr lang="en-ZA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524</TotalTime>
  <Words>1484</Words>
  <Application>Microsoft Office PowerPoint</Application>
  <PresentationFormat>On-screen Show (4:3)</PresentationFormat>
  <Paragraphs>304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Flow</vt:lpstr>
      <vt:lpstr>North west   bojana district </vt:lpstr>
      <vt:lpstr>INDEX</vt:lpstr>
      <vt:lpstr>1.INTRODUCTION</vt:lpstr>
      <vt:lpstr>2.MATHS – GRADE 9 PERFORMANCE</vt:lpstr>
      <vt:lpstr>3. CHALLENGES AT UNDER PERFORMING   SCHOOLS</vt:lpstr>
      <vt:lpstr>4.INTERVENTIONS</vt:lpstr>
      <vt:lpstr>INTERVENTIONS CONT…..</vt:lpstr>
      <vt:lpstr>INTERVENTIONS CONT…..</vt:lpstr>
      <vt:lpstr>INTERVENTIONS CONT…….</vt:lpstr>
      <vt:lpstr>INTERVENTIONS CONT…..</vt:lpstr>
      <vt:lpstr>INTERVENTIONS CONT……</vt:lpstr>
      <vt:lpstr>INTERVENTIONS CONT…..</vt:lpstr>
      <vt:lpstr> 4.PROGRESSED LEARNERS INTERVENTIONS</vt:lpstr>
      <vt:lpstr>5.1 + 4 Intervention Programme</vt:lpstr>
      <vt:lpstr>MATHS  1 + 4  PROJECT</vt:lpstr>
      <vt:lpstr> 6. FURTHER INTERVENTIONS </vt:lpstr>
      <vt:lpstr>FURTHER INTERVENTIONS </vt:lpstr>
      <vt:lpstr>7 LEARNER ATTAINMENT IMPROVEMENT STRATEGY</vt:lpstr>
      <vt:lpstr> CONCLUSSION</vt:lpstr>
      <vt:lpstr>Slide 20</vt:lpstr>
      <vt:lpstr>THANK YOU!!!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104</cp:revision>
  <dcterms:created xsi:type="dcterms:W3CDTF">2016-07-26T15:06:02Z</dcterms:created>
  <dcterms:modified xsi:type="dcterms:W3CDTF">2016-08-24T09:57:26Z</dcterms:modified>
</cp:coreProperties>
</file>